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10.svg" ContentType="image/svg+xml"/>
  <Override PartName="/ppt/media/image13.svg" ContentType="image/svg+xml"/>
  <Override PartName="/ppt/media/image2.svg" ContentType="image/svg+xml"/>
  <Override PartName="/ppt/media/image21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Gruppo" panose="020B0604020202020204" charset="0"/>
      <p:regular r:id="rId12"/>
    </p:embeddedFont>
    <p:embeddedFont>
      <p:font typeface="HK Modular" panose="020B0604020202020204" charset="0"/>
      <p:regular r:id="rId13"/>
    </p:embeddedFont>
    <p:embeddedFont>
      <p:font typeface="Raleway Light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7.png"/><Relationship Id="rId9" Type="http://schemas.openxmlformats.org/officeDocument/2006/relationships/image" Target="../media/image8.sv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svg"/><Relationship Id="rId4" Type="http://schemas.openxmlformats.org/officeDocument/2006/relationships/image" Target="../media/image1.png"/><Relationship Id="rId5" Type="http://schemas.openxmlformats.org/officeDocument/2006/relationships/image" Target="../media/image2.svg"/><Relationship Id="rId6" Type="http://schemas.openxmlformats.org/officeDocument/2006/relationships/image" Target="../media/image3.png"/><Relationship Id="rId7" Type="http://schemas.openxmlformats.org/officeDocument/2006/relationships/image" Target="../media/image4.svg"/><Relationship Id="rId8" Type="http://schemas.openxmlformats.org/officeDocument/2006/relationships/image" Target="../media/image9.png"/><Relationship Id="rId9" Type="http://schemas.openxmlformats.org/officeDocument/2006/relationships/image" Target="../media/image10.sv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svg"/><Relationship Id="rId4" Type="http://schemas.openxmlformats.org/officeDocument/2006/relationships/image" Target="../media/image1.png"/><Relationship Id="rId5" Type="http://schemas.openxmlformats.org/officeDocument/2006/relationships/image" Target="../media/image2.svg"/><Relationship Id="rId6" Type="http://schemas.openxmlformats.org/officeDocument/2006/relationships/image" Target="../media/image3.png"/><Relationship Id="rId7" Type="http://schemas.openxmlformats.org/officeDocument/2006/relationships/image" Target="../media/image4.svg"/><Relationship Id="rId8" Type="http://schemas.openxmlformats.org/officeDocument/2006/relationships/image" Target="../media/image9.png"/><Relationship Id="rId9" Type="http://schemas.openxmlformats.org/officeDocument/2006/relationships/image" Target="../media/image10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svg"/><Relationship Id="rId4" Type="http://schemas.openxmlformats.org/officeDocument/2006/relationships/image" Target="../media/image1.png"/><Relationship Id="rId5" Type="http://schemas.openxmlformats.org/officeDocument/2006/relationships/image" Target="../media/image2.svg"/><Relationship Id="rId6" Type="http://schemas.openxmlformats.org/officeDocument/2006/relationships/image" Target="../media/image3.png"/><Relationship Id="rId7" Type="http://schemas.openxmlformats.org/officeDocument/2006/relationships/image" Target="../media/image4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1.jpe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svg"/><Relationship Id="rId4" Type="http://schemas.openxmlformats.org/officeDocument/2006/relationships/image" Target="../media/image1.png"/><Relationship Id="rId5" Type="http://schemas.openxmlformats.org/officeDocument/2006/relationships/image" Target="../media/image2.svg"/><Relationship Id="rId6" Type="http://schemas.openxmlformats.org/officeDocument/2006/relationships/image" Target="../media/image3.png"/><Relationship Id="rId7" Type="http://schemas.openxmlformats.org/officeDocument/2006/relationships/image" Target="../media/image4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2.png"/><Relationship Id="rId11" Type="http://schemas.openxmlformats.org/officeDocument/2006/relationships/image" Target="../media/image13.svg"/><Relationship Id="rId12" Type="http://schemas.openxmlformats.org/officeDocument/2006/relationships/image" Target="../media/image14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svg"/><Relationship Id="rId4" Type="http://schemas.openxmlformats.org/officeDocument/2006/relationships/image" Target="../media/image1.png"/><Relationship Id="rId5" Type="http://schemas.openxmlformats.org/officeDocument/2006/relationships/image" Target="../media/image2.svg"/><Relationship Id="rId6" Type="http://schemas.openxmlformats.org/officeDocument/2006/relationships/image" Target="../media/image3.png"/><Relationship Id="rId7" Type="http://schemas.openxmlformats.org/officeDocument/2006/relationships/image" Target="../media/image4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5.jpe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svg"/><Relationship Id="rId4" Type="http://schemas.openxmlformats.org/officeDocument/2006/relationships/image" Target="../media/image1.png"/><Relationship Id="rId5" Type="http://schemas.openxmlformats.org/officeDocument/2006/relationships/image" Target="../media/image2.svg"/><Relationship Id="rId6" Type="http://schemas.openxmlformats.org/officeDocument/2006/relationships/image" Target="../media/image3.png"/><Relationship Id="rId7" Type="http://schemas.openxmlformats.org/officeDocument/2006/relationships/image" Target="../media/image4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5.jpe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svg"/><Relationship Id="rId4" Type="http://schemas.openxmlformats.org/officeDocument/2006/relationships/image" Target="../media/image1.png"/><Relationship Id="rId5" Type="http://schemas.openxmlformats.org/officeDocument/2006/relationships/image" Target="../media/image2.svg"/><Relationship Id="rId6" Type="http://schemas.openxmlformats.org/officeDocument/2006/relationships/image" Target="../media/image3.png"/><Relationship Id="rId7" Type="http://schemas.openxmlformats.org/officeDocument/2006/relationships/image" Target="../media/image4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5.jpe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svg"/><Relationship Id="rId4" Type="http://schemas.openxmlformats.org/officeDocument/2006/relationships/image" Target="../media/image1.png"/><Relationship Id="rId5" Type="http://schemas.openxmlformats.org/officeDocument/2006/relationships/image" Target="../media/image2.svg"/><Relationship Id="rId6" Type="http://schemas.openxmlformats.org/officeDocument/2006/relationships/image" Target="../media/image3.png"/><Relationship Id="rId7" Type="http://schemas.openxmlformats.org/officeDocument/2006/relationships/image" Target="../media/image4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6.jpeg"/><Relationship Id="rId11" Type="http://schemas.openxmlformats.org/officeDocument/2006/relationships/image" Target="../media/image17.jpeg"/><Relationship Id="rId12" Type="http://schemas.openxmlformats.org/officeDocument/2006/relationships/image" Target="../media/image18.jpeg"/><Relationship Id="rId13" Type="http://schemas.openxmlformats.org/officeDocument/2006/relationships/image" Target="../media/image19.jpe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svg"/><Relationship Id="rId4" Type="http://schemas.openxmlformats.org/officeDocument/2006/relationships/image" Target="../media/image1.png"/><Relationship Id="rId5" Type="http://schemas.openxmlformats.org/officeDocument/2006/relationships/image" Target="../media/image2.svg"/><Relationship Id="rId6" Type="http://schemas.openxmlformats.org/officeDocument/2006/relationships/image" Target="../media/image3.png"/><Relationship Id="rId7" Type="http://schemas.openxmlformats.org/officeDocument/2006/relationships/image" Target="../media/image4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20.png"/><Relationship Id="rId11" Type="http://schemas.openxmlformats.org/officeDocument/2006/relationships/image" Target="../media/image21.svg"/><Relationship Id="rId12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4235" y="-723790"/>
            <a:ext cx="3513477" cy="1884501"/>
          </a:xfrm>
          <a:custGeom>
            <a:avLst/>
            <a:gdLst/>
            <a:ahLst/>
            <a:cxnLst/>
            <a:rect l="l" t="t" r="r" b="b"/>
            <a:pathLst>
              <a:path w="3513477" h="1884501">
                <a:moveTo>
                  <a:pt x="0" y="0"/>
                </a:moveTo>
                <a:lnTo>
                  <a:pt x="3513477" y="0"/>
                </a:lnTo>
                <a:lnTo>
                  <a:pt x="3513477" y="1884501"/>
                </a:lnTo>
                <a:lnTo>
                  <a:pt x="0" y="1884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6322167" y="1752194"/>
            <a:ext cx="3799594" cy="678844"/>
          </a:xfrm>
          <a:custGeom>
            <a:avLst/>
            <a:gdLst/>
            <a:ahLst/>
            <a:cxnLst/>
            <a:rect l="l" t="t" r="r" b="b"/>
            <a:pathLst>
              <a:path w="3799594" h="678844">
                <a:moveTo>
                  <a:pt x="0" y="0"/>
                </a:moveTo>
                <a:lnTo>
                  <a:pt x="3799594" y="0"/>
                </a:lnTo>
                <a:lnTo>
                  <a:pt x="3799594" y="678844"/>
                </a:lnTo>
                <a:lnTo>
                  <a:pt x="0" y="678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-227249" y="8933667"/>
            <a:ext cx="3513477" cy="1884501"/>
          </a:xfrm>
          <a:custGeom>
            <a:avLst/>
            <a:gdLst/>
            <a:ahLst/>
            <a:cxnLst/>
            <a:rect l="l" t="t" r="r" b="b"/>
            <a:pathLst>
              <a:path w="3513477" h="1884501">
                <a:moveTo>
                  <a:pt x="0" y="0"/>
                </a:moveTo>
                <a:lnTo>
                  <a:pt x="3513477" y="0"/>
                </a:lnTo>
                <a:lnTo>
                  <a:pt x="3513477" y="1884502"/>
                </a:lnTo>
                <a:lnTo>
                  <a:pt x="0" y="1884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7692611" y="8363611"/>
            <a:ext cx="2311059" cy="638693"/>
          </a:xfrm>
          <a:custGeom>
            <a:avLst/>
            <a:gdLst/>
            <a:ahLst/>
            <a:cxnLst/>
            <a:rect l="l" t="t" r="r" b="b"/>
            <a:pathLst>
              <a:path w="2311059" h="638693">
                <a:moveTo>
                  <a:pt x="0" y="0"/>
                </a:moveTo>
                <a:lnTo>
                  <a:pt x="2311059" y="0"/>
                </a:lnTo>
                <a:lnTo>
                  <a:pt x="2311059" y="638693"/>
                </a:lnTo>
                <a:lnTo>
                  <a:pt x="0" y="6386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8117129" y="630930"/>
            <a:ext cx="551414" cy="518330"/>
          </a:xfrm>
          <a:custGeom>
            <a:avLst/>
            <a:gdLst/>
            <a:ahLst/>
            <a:cxnLst/>
            <a:rect l="l" t="t" r="r" b="b"/>
            <a:pathLst>
              <a:path w="551414" h="518330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7" name="TextBox 7"/>
          <p:cNvSpPr txBox="1"/>
          <p:nvPr/>
        </p:nvSpPr>
        <p:spPr>
          <a:xfrm>
            <a:off x="2362449" y="2781300"/>
            <a:ext cx="12612187" cy="269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2"/>
              </a:lnSpc>
            </a:pPr>
            <a:r>
              <a:rPr sz="7200">
                <a:solidFill>
                  <a:srgbClr val="FFFFFF"/>
                </a:solidFill>
                <a:latin typeface="HK Modular"/>
              </a:rPr>
              <a:t>What is AI?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81853" y="9073308"/>
            <a:ext cx="2324294" cy="29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67000" y="6871962"/>
            <a:ext cx="12612186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5"/>
              </a:lnSpc>
              <a:spcBef>
                <a:spcPct val="0"/>
              </a:spcBef>
            </a:pPr>
            <a:r>
              <a:rPr sz="2375">
                <a:solidFill>
                  <a:srgbClr val="FFFFFF"/>
                </a:solidFill>
                <a:latin typeface="Gruppo"/>
              </a:rPr>
              <a:t>Artificial Intelligence refers to the development of computer systems that can perform tasks typically required by humans, such as learning, problem-solving, decision-making, and perception.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8F7DA6-14C6-D06A-076D-257C04290F98}"/>
              </a:ext>
            </a:extLst>
          </p:cNvPr>
          <p:cNvSpPr txBox="1"/>
          <p:nvPr/>
        </p:nvSpPr>
        <p:spPr>
          <a:xfrm>
            <a:off x="14586679" y="9002304"/>
            <a:ext cx="2324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AI_ML_007  (Aryan)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6071" y="1028700"/>
            <a:ext cx="551414" cy="518330"/>
          </a:xfrm>
          <a:custGeom>
            <a:avLst/>
            <a:gdLst/>
            <a:ahLst/>
            <a:cxnLst/>
            <a:rect l="l" t="t" r="r" b="b"/>
            <a:pathLst>
              <a:path w="551414" h="518330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19691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580083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76071" y="9014517"/>
            <a:ext cx="2728988" cy="487567"/>
          </a:xfrm>
          <a:custGeom>
            <a:avLst/>
            <a:gdLst/>
            <a:ahLst/>
            <a:cxnLst/>
            <a:rect l="l" t="t" r="r" b="b"/>
            <a:pathLst>
              <a:path w="2728988" h="487567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804396" y="9014517"/>
            <a:ext cx="4454904" cy="406385"/>
          </a:xfrm>
          <a:custGeom>
            <a:avLst/>
            <a:gdLst/>
            <a:ahLst/>
            <a:cxnLst/>
            <a:rect l="l" t="t" r="r" b="b"/>
            <a:pathLst>
              <a:path w="4454904" h="406385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458263" y="9073308"/>
            <a:ext cx="3147170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AI_ML_007 (Aryan)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81853" y="9073308"/>
            <a:ext cx="2324294" cy="29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18141" y="3648280"/>
            <a:ext cx="11183517" cy="1495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11"/>
              </a:lnSpc>
            </a:pPr>
            <a:r>
              <a:rPr lang="en-US" sz="945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6071" y="1028700"/>
            <a:ext cx="551414" cy="518330"/>
          </a:xfrm>
          <a:custGeom>
            <a:avLst/>
            <a:gdLst/>
            <a:ahLst/>
            <a:cxnLst/>
            <a:rect l="l" t="t" r="r" b="b"/>
            <a:pathLst>
              <a:path w="551414" h="518330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16419691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5580083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776071" y="9014517"/>
            <a:ext cx="2728988" cy="487567"/>
          </a:xfrm>
          <a:custGeom>
            <a:avLst/>
            <a:gdLst/>
            <a:ahLst/>
            <a:cxnLst/>
            <a:rect l="l" t="t" r="r" b="b"/>
            <a:pathLst>
              <a:path w="2728988" h="487567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2804396" y="9014517"/>
            <a:ext cx="4454904" cy="406385"/>
          </a:xfrm>
          <a:custGeom>
            <a:avLst/>
            <a:gdLst/>
            <a:ahLst/>
            <a:cxnLst/>
            <a:rect l="l" t="t" r="r" b="b"/>
            <a:pathLst>
              <a:path w="4454904" h="406385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8" name="TextBox 8"/>
          <p:cNvSpPr txBox="1"/>
          <p:nvPr/>
        </p:nvSpPr>
        <p:spPr>
          <a:xfrm>
            <a:off x="13458263" y="9073308"/>
            <a:ext cx="3147170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AI_ML_007 (Aryan)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81853" y="9073308"/>
            <a:ext cx="2324294" cy="29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6071" y="3663448"/>
            <a:ext cx="8056247" cy="2589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80"/>
              </a:lnSpc>
            </a:pPr>
            <a:r>
              <a:rPr sz="5460">
                <a:solidFill>
                  <a:srgbClr val="FFFFFF"/>
                </a:solidFill>
                <a:latin typeface="HK Modular"/>
              </a:rPr>
              <a:t>History of AI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01384" y="3127242"/>
            <a:ext cx="6704049" cy="3728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sz="2777">
                <a:solidFill>
                  <a:srgbClr val="FFFFFF"/>
                </a:solidFill>
                <a:latin typeface="Raleway Light"/>
              </a:rPr>
              <a:t>The concept of AI dates back to the 1950s, when the first AI program, called the Logical Theorist, was developed by Allen Newell and Herbert Simon.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6071" y="1028700"/>
            <a:ext cx="551414" cy="518330"/>
          </a:xfrm>
          <a:custGeom>
            <a:avLst/>
            <a:gdLst/>
            <a:ahLst/>
            <a:cxnLst/>
            <a:rect l="l" t="t" r="r" b="b"/>
            <a:pathLst>
              <a:path w="551414" h="518330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16419691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5580083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776071" y="9014517"/>
            <a:ext cx="2728988" cy="487567"/>
          </a:xfrm>
          <a:custGeom>
            <a:avLst/>
            <a:gdLst/>
            <a:ahLst/>
            <a:cxnLst/>
            <a:rect l="l" t="t" r="r" b="b"/>
            <a:pathLst>
              <a:path w="2728988" h="487567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2804396" y="9014517"/>
            <a:ext cx="4454904" cy="406385"/>
          </a:xfrm>
          <a:custGeom>
            <a:avLst/>
            <a:gdLst/>
            <a:ahLst/>
            <a:cxnLst/>
            <a:rect l="l" t="t" r="r" b="b"/>
            <a:pathLst>
              <a:path w="4454904" h="406385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3352800" y="5981700"/>
            <a:ext cx="11833983" cy="2444176"/>
            <a:chOff x="0" y="0"/>
            <a:chExt cx="1833394" cy="3786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33394" cy="378667"/>
            </a:xfrm>
            <a:custGeom>
              <a:avLst/>
              <a:gdLst/>
              <a:ahLst/>
              <a:cxnLst/>
              <a:rect l="l" t="t" r="r" b="b"/>
              <a:pathLst>
                <a:path w="1833394" h="378667">
                  <a:moveTo>
                    <a:pt x="15047" y="0"/>
                  </a:moveTo>
                  <a:lnTo>
                    <a:pt x="1818347" y="0"/>
                  </a:lnTo>
                  <a:cubicBezTo>
                    <a:pt x="1826657" y="0"/>
                    <a:pt x="1833394" y="6737"/>
                    <a:pt x="1833394" y="15047"/>
                  </a:cubicBezTo>
                  <a:lnTo>
                    <a:pt x="1833394" y="363620"/>
                  </a:lnTo>
                  <a:cubicBezTo>
                    <a:pt x="1833394" y="367611"/>
                    <a:pt x="1831808" y="371438"/>
                    <a:pt x="1828987" y="374260"/>
                  </a:cubicBezTo>
                  <a:cubicBezTo>
                    <a:pt x="1826165" y="377082"/>
                    <a:pt x="1822338" y="378667"/>
                    <a:pt x="1818347" y="378667"/>
                  </a:cubicBezTo>
                  <a:lnTo>
                    <a:pt x="15047" y="378667"/>
                  </a:lnTo>
                  <a:cubicBezTo>
                    <a:pt x="11056" y="378667"/>
                    <a:pt x="7229" y="377082"/>
                    <a:pt x="4407" y="374260"/>
                  </a:cubicBezTo>
                  <a:cubicBezTo>
                    <a:pt x="1585" y="371438"/>
                    <a:pt x="0" y="367611"/>
                    <a:pt x="0" y="363620"/>
                  </a:cubicBezTo>
                  <a:lnTo>
                    <a:pt x="0" y="15047"/>
                  </a:lnTo>
                  <a:cubicBezTo>
                    <a:pt x="0" y="11056"/>
                    <a:pt x="1585" y="7229"/>
                    <a:pt x="4407" y="4407"/>
                  </a:cubicBezTo>
                  <a:cubicBezTo>
                    <a:pt x="7229" y="1585"/>
                    <a:pt x="11056" y="0"/>
                    <a:pt x="15047" y="0"/>
                  </a:cubicBezTo>
                  <a:close/>
                </a:path>
              </a:pathLst>
            </a:custGeom>
            <a:blipFill>
              <a:blip r:embed="rId10"/>
              <a:stretch>
                <a:fillRect t="-86172" b="-86172"/>
              </a:stretch>
            </a:blipFill>
            <a:ln w="38100" cap="rnd">
              <a:solidFill>
                <a:srgbClr val="9FCDFF"/>
              </a:solidFill>
              <a:prstDash val="solid"/>
              <a:round/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13458263" y="9073308"/>
            <a:ext cx="3147170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AI_ML_007 (Aryan)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01000" y="9073308"/>
            <a:ext cx="232429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55994" y="1429490"/>
            <a:ext cx="12924088" cy="803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80"/>
              </a:lnSpc>
            </a:pPr>
            <a:r>
              <a:rPr sz="5460">
                <a:solidFill>
                  <a:srgbClr val="FFFFFF"/>
                </a:solidFill>
                <a:latin typeface="HK Modular"/>
              </a:rPr>
              <a:t>Types of AI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55994" y="3594274"/>
            <a:ext cx="13441159" cy="2242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sz="2777">
                <a:solidFill>
                  <a:srgbClr val="FFFFFF"/>
                </a:solidFill>
                <a:latin typeface="Raleway Light"/>
              </a:rPr>
              <a:t>Today, AI is no longer confined to expert systems or narrow applications. We're witnessing a revolution in AI, driven by advances in machine learning (ML) and deep learning (DL).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6071" y="1028700"/>
            <a:ext cx="551414" cy="518330"/>
          </a:xfrm>
          <a:custGeom>
            <a:avLst/>
            <a:gdLst/>
            <a:ahLst/>
            <a:cxnLst/>
            <a:rect l="l" t="t" r="r" b="b"/>
            <a:pathLst>
              <a:path w="551414" h="518330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16419691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5580083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776071" y="9014517"/>
            <a:ext cx="2728988" cy="487567"/>
          </a:xfrm>
          <a:custGeom>
            <a:avLst/>
            <a:gdLst/>
            <a:ahLst/>
            <a:cxnLst/>
            <a:rect l="l" t="t" r="r" b="b"/>
            <a:pathLst>
              <a:path w="2728988" h="487567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2804396" y="9014517"/>
            <a:ext cx="4454904" cy="406385"/>
          </a:xfrm>
          <a:custGeom>
            <a:avLst/>
            <a:gdLst/>
            <a:ahLst/>
            <a:cxnLst/>
            <a:rect l="l" t="t" r="r" b="b"/>
            <a:pathLst>
              <a:path w="4454904" h="406385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7" name="Freeform 7"/>
          <p:cNvSpPr/>
          <p:nvPr/>
        </p:nvSpPr>
        <p:spPr>
          <a:xfrm>
            <a:off x="1649943" y="3953088"/>
            <a:ext cx="6903652" cy="4606619"/>
          </a:xfrm>
          <a:custGeom>
            <a:avLst/>
            <a:gdLst/>
            <a:ahLst/>
            <a:cxnLst/>
            <a:rect l="l" t="t" r="r" b="b"/>
            <a:pathLst>
              <a:path w="6903652" h="4606619">
                <a:moveTo>
                  <a:pt x="0" y="0"/>
                </a:moveTo>
                <a:lnTo>
                  <a:pt x="6903653" y="0"/>
                </a:lnTo>
                <a:lnTo>
                  <a:pt x="6903653" y="4606619"/>
                </a:lnTo>
                <a:lnTo>
                  <a:pt x="0" y="46066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grpSp>
        <p:nvGrpSpPr>
          <p:cNvPr id="8" name="Group 8"/>
          <p:cNvGrpSpPr/>
          <p:nvPr/>
        </p:nvGrpSpPr>
        <p:grpSpPr>
          <a:xfrm>
            <a:off x="2001559" y="4762500"/>
            <a:ext cx="6526927" cy="2730483"/>
            <a:chOff x="0" y="0"/>
            <a:chExt cx="1011192" cy="4230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11192" cy="423023"/>
            </a:xfrm>
            <a:custGeom>
              <a:avLst/>
              <a:gdLst/>
              <a:ahLst/>
              <a:cxnLst/>
              <a:rect l="l" t="t" r="r" b="b"/>
              <a:pathLst>
                <a:path w="1011192" h="423023">
                  <a:moveTo>
                    <a:pt x="0" y="0"/>
                  </a:moveTo>
                  <a:lnTo>
                    <a:pt x="1011192" y="0"/>
                  </a:lnTo>
                  <a:lnTo>
                    <a:pt x="1011192" y="423023"/>
                  </a:lnTo>
                  <a:lnTo>
                    <a:pt x="0" y="423023"/>
                  </a:lnTo>
                  <a:close/>
                </a:path>
              </a:pathLst>
            </a:custGeom>
            <a:blipFill>
              <a:blip r:embed="rId12"/>
              <a:stretch>
                <a:fillRect t="-21" b="-59437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3458263" y="9073308"/>
            <a:ext cx="3147170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AI_ML_007 (Aryan)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38906" y="9073308"/>
            <a:ext cx="232429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00452" y="1727293"/>
            <a:ext cx="6802634" cy="860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80"/>
              </a:lnSpc>
            </a:pPr>
            <a:r>
              <a:rPr sz="5460">
                <a:solidFill>
                  <a:srgbClr val="FFFFFF"/>
                </a:solidFill>
                <a:latin typeface="HK Modular"/>
              </a:rPr>
              <a:t>Applications of AI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01384" y="3127242"/>
            <a:ext cx="6704049" cy="4099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sz="2777">
                <a:solidFill>
                  <a:srgbClr val="FFFFFF"/>
                </a:solidFill>
                <a:latin typeface="Raleway Light"/>
              </a:rPr>
              <a:t>Virtual Assistants
Image Recognition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6071" y="1028700"/>
            <a:ext cx="551414" cy="518330"/>
          </a:xfrm>
          <a:custGeom>
            <a:avLst/>
            <a:gdLst/>
            <a:ahLst/>
            <a:cxnLst/>
            <a:rect l="l" t="t" r="r" b="b"/>
            <a:pathLst>
              <a:path w="551414" h="518330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16419691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5580083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776071" y="9014517"/>
            <a:ext cx="2728988" cy="487567"/>
          </a:xfrm>
          <a:custGeom>
            <a:avLst/>
            <a:gdLst/>
            <a:ahLst/>
            <a:cxnLst/>
            <a:rect l="l" t="t" r="r" b="b"/>
            <a:pathLst>
              <a:path w="2728988" h="487567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2804396" y="9014517"/>
            <a:ext cx="4454904" cy="406385"/>
          </a:xfrm>
          <a:custGeom>
            <a:avLst/>
            <a:gdLst/>
            <a:ahLst/>
            <a:cxnLst/>
            <a:rect l="l" t="t" r="r" b="b"/>
            <a:pathLst>
              <a:path w="4454904" h="406385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877397" y="2102106"/>
            <a:ext cx="6205782" cy="6205782"/>
            <a:chOff x="0" y="0"/>
            <a:chExt cx="14840029" cy="14840029"/>
          </a:xfrm>
        </p:grpSpPr>
        <p:sp>
          <p:nvSpPr>
            <p:cNvPr id="8" name="Freeform 8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9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-32961" r="-32961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3411200" y="9073308"/>
            <a:ext cx="3147170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AI_ML_007 (Aryan)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81853" y="9073308"/>
            <a:ext cx="2324294" cy="29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20001" y="1493015"/>
            <a:ext cx="7848600" cy="1725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80"/>
              </a:lnSpc>
            </a:pPr>
            <a:r>
              <a:rPr sz="5460">
                <a:solidFill>
                  <a:srgbClr val="FFFFFF"/>
                </a:solidFill>
                <a:latin typeface="HK Modular"/>
              </a:rPr>
              <a:t>Benefits of AI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34400" y="4907861"/>
            <a:ext cx="883920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sz="2777">
                <a:solidFill>
                  <a:srgbClr val="FFFFFF"/>
                </a:solidFill>
                <a:latin typeface="Raleway Light"/>
              </a:rPr>
              <a:t>Predictive Maintenance
Healthcare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A3FFEA-0D4C-C163-C1CB-C19C34C54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99166FE-F57B-6850-1427-10B72E9975F2}"/>
              </a:ext>
            </a:extLst>
          </p:cNvPr>
          <p:cNvSpPr/>
          <p:nvPr/>
        </p:nvSpPr>
        <p:spPr>
          <a:xfrm>
            <a:off x="1776071" y="1028700"/>
            <a:ext cx="551414" cy="518330"/>
          </a:xfrm>
          <a:custGeom>
            <a:avLst/>
            <a:gdLst/>
            <a:ahLst/>
            <a:cxnLst/>
            <a:rect l="l" t="t" r="r" b="b"/>
            <a:pathLst>
              <a:path w="551414" h="518330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04B053B-2BB2-DF13-CCBD-CE96709F2A14}"/>
              </a:ext>
            </a:extLst>
          </p:cNvPr>
          <p:cNvSpPr/>
          <p:nvPr/>
        </p:nvSpPr>
        <p:spPr>
          <a:xfrm>
            <a:off x="16419691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52C25BC-C762-12E3-273A-01E64F859CAC}"/>
              </a:ext>
            </a:extLst>
          </p:cNvPr>
          <p:cNvSpPr/>
          <p:nvPr/>
        </p:nvSpPr>
        <p:spPr>
          <a:xfrm>
            <a:off x="15580083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926EF3B-1E69-3FEC-4D03-1683DA85F6D8}"/>
              </a:ext>
            </a:extLst>
          </p:cNvPr>
          <p:cNvSpPr/>
          <p:nvPr/>
        </p:nvSpPr>
        <p:spPr>
          <a:xfrm>
            <a:off x="1776071" y="9014517"/>
            <a:ext cx="2728988" cy="487567"/>
          </a:xfrm>
          <a:custGeom>
            <a:avLst/>
            <a:gdLst/>
            <a:ahLst/>
            <a:cxnLst/>
            <a:rect l="l" t="t" r="r" b="b"/>
            <a:pathLst>
              <a:path w="2728988" h="487567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DE27779-7877-4911-566F-BFBAA9830EDB}"/>
              </a:ext>
            </a:extLst>
          </p:cNvPr>
          <p:cNvSpPr/>
          <p:nvPr/>
        </p:nvSpPr>
        <p:spPr>
          <a:xfrm>
            <a:off x="12804396" y="9014517"/>
            <a:ext cx="4454904" cy="406385"/>
          </a:xfrm>
          <a:custGeom>
            <a:avLst/>
            <a:gdLst/>
            <a:ahLst/>
            <a:cxnLst/>
            <a:rect l="l" t="t" r="r" b="b"/>
            <a:pathLst>
              <a:path w="4454904" h="406385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62F5401-296D-89D7-0555-03ABA03E83C0}"/>
              </a:ext>
            </a:extLst>
          </p:cNvPr>
          <p:cNvGrpSpPr>
            <a:grpSpLocks noChangeAspect="1"/>
          </p:cNvGrpSpPr>
          <p:nvPr/>
        </p:nvGrpSpPr>
        <p:grpSpPr>
          <a:xfrm>
            <a:off x="1877397" y="2102106"/>
            <a:ext cx="6205782" cy="6205782"/>
            <a:chOff x="0" y="0"/>
            <a:chExt cx="14840029" cy="1484002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EA069A4-2985-22F6-6183-3FA531043187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9FFFF"/>
            </a:solid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B9DF157-22E3-87B9-2AEE-60D7704598C9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C5B488F-7D97-1FC7-B01B-40E7A48972C1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-32961" r="-32961"/>
              </a:stretch>
            </a:blipFill>
          </p:spPr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5F13481F-8C62-C82F-48B1-1C1365E566DB}"/>
              </a:ext>
            </a:extLst>
          </p:cNvPr>
          <p:cNvSpPr txBox="1"/>
          <p:nvPr/>
        </p:nvSpPr>
        <p:spPr>
          <a:xfrm>
            <a:off x="13411200" y="9073308"/>
            <a:ext cx="3147170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AI_ML_007 (Aryan)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3360A24-E9ED-C904-FB54-341525FCE2EF}"/>
              </a:ext>
            </a:extLst>
          </p:cNvPr>
          <p:cNvSpPr txBox="1"/>
          <p:nvPr/>
        </p:nvSpPr>
        <p:spPr>
          <a:xfrm>
            <a:off x="7981853" y="9073308"/>
            <a:ext cx="232429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06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8A6807D-16CD-1925-3048-F818FFC23837}"/>
              </a:ext>
            </a:extLst>
          </p:cNvPr>
          <p:cNvSpPr txBox="1"/>
          <p:nvPr/>
        </p:nvSpPr>
        <p:spPr>
          <a:xfrm>
            <a:off x="7620000" y="1305730"/>
            <a:ext cx="7960081" cy="1725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80"/>
              </a:lnSpc>
            </a:pPr>
            <a:r>
              <a:rPr sz="5460">
                <a:solidFill>
                  <a:srgbClr val="FFFFFF"/>
                </a:solidFill>
                <a:latin typeface="HK Modular"/>
              </a:rPr>
              <a:t>Concerns about AI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429A2E1-0CE1-526A-7F65-1BFC9F91A175}"/>
              </a:ext>
            </a:extLst>
          </p:cNvPr>
          <p:cNvSpPr txBox="1"/>
          <p:nvPr/>
        </p:nvSpPr>
        <p:spPr>
          <a:xfrm>
            <a:off x="8437447" y="4686300"/>
            <a:ext cx="8631353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sz="2777">
                <a:solidFill>
                  <a:srgbClr val="FFFFFF"/>
                </a:solidFill>
                <a:latin typeface="Raleway Light"/>
              </a:rPr>
              <a:t>Job Displacement
Bias and Fairness</a:t>
            </a:r>
          </a:p>
        </p:txBody>
      </p:sp>
    </p:spTree>
    <p:extLst>
      <p:ext uri="{BB962C8B-B14F-4D97-AF65-F5344CB8AC3E}">
        <p14:creationId xmlns:p14="http://schemas.microsoft.com/office/powerpoint/2010/main" val="609911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5C0FAB-3493-A6F3-7C2E-E3275E1C3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FDE6252-0C68-1627-A5EA-5A55BCF06739}"/>
              </a:ext>
            </a:extLst>
          </p:cNvPr>
          <p:cNvSpPr/>
          <p:nvPr/>
        </p:nvSpPr>
        <p:spPr>
          <a:xfrm>
            <a:off x="1776071" y="1028700"/>
            <a:ext cx="551414" cy="518330"/>
          </a:xfrm>
          <a:custGeom>
            <a:avLst/>
            <a:gdLst/>
            <a:ahLst/>
            <a:cxnLst/>
            <a:rect l="l" t="t" r="r" b="b"/>
            <a:pathLst>
              <a:path w="551414" h="518330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151FB88-252B-0A00-B16C-01AAC83863AD}"/>
              </a:ext>
            </a:extLst>
          </p:cNvPr>
          <p:cNvSpPr/>
          <p:nvPr/>
        </p:nvSpPr>
        <p:spPr>
          <a:xfrm>
            <a:off x="16419691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1DE01AE-FBC2-6B39-30A0-AD35D170CF67}"/>
              </a:ext>
            </a:extLst>
          </p:cNvPr>
          <p:cNvSpPr/>
          <p:nvPr/>
        </p:nvSpPr>
        <p:spPr>
          <a:xfrm>
            <a:off x="15580083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073558E-484E-BA00-C022-D12499B9628A}"/>
              </a:ext>
            </a:extLst>
          </p:cNvPr>
          <p:cNvSpPr/>
          <p:nvPr/>
        </p:nvSpPr>
        <p:spPr>
          <a:xfrm>
            <a:off x="1776071" y="9014517"/>
            <a:ext cx="2728988" cy="487567"/>
          </a:xfrm>
          <a:custGeom>
            <a:avLst/>
            <a:gdLst/>
            <a:ahLst/>
            <a:cxnLst/>
            <a:rect l="l" t="t" r="r" b="b"/>
            <a:pathLst>
              <a:path w="2728988" h="487567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9993042-BD27-B587-1160-222F70DDA9D0}"/>
              </a:ext>
            </a:extLst>
          </p:cNvPr>
          <p:cNvSpPr/>
          <p:nvPr/>
        </p:nvSpPr>
        <p:spPr>
          <a:xfrm>
            <a:off x="12804396" y="9014517"/>
            <a:ext cx="4454904" cy="406385"/>
          </a:xfrm>
          <a:custGeom>
            <a:avLst/>
            <a:gdLst/>
            <a:ahLst/>
            <a:cxnLst/>
            <a:rect l="l" t="t" r="r" b="b"/>
            <a:pathLst>
              <a:path w="4454904" h="406385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AC359B7-5073-2034-5893-1FF1F2A28A87}"/>
              </a:ext>
            </a:extLst>
          </p:cNvPr>
          <p:cNvGrpSpPr>
            <a:grpSpLocks noChangeAspect="1"/>
          </p:cNvGrpSpPr>
          <p:nvPr/>
        </p:nvGrpSpPr>
        <p:grpSpPr>
          <a:xfrm>
            <a:off x="1877397" y="2102106"/>
            <a:ext cx="6205782" cy="6205782"/>
            <a:chOff x="0" y="0"/>
            <a:chExt cx="14840029" cy="1484002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3BA2D05-816C-D5F5-4DB9-525FB6238F36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9FFFF"/>
            </a:solid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50D60D6-A323-7958-2EBD-30A94834B0E7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40790A-4D46-62D8-DB3C-F8E5336A89EE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-32961" r="-32961"/>
              </a:stretch>
            </a:blipFill>
          </p:spPr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0A1FC645-0245-7998-B0CE-9D5439548912}"/>
              </a:ext>
            </a:extLst>
          </p:cNvPr>
          <p:cNvSpPr txBox="1"/>
          <p:nvPr/>
        </p:nvSpPr>
        <p:spPr>
          <a:xfrm>
            <a:off x="13411200" y="9073308"/>
            <a:ext cx="3147170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AI_ML_007 (Aryan)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6ED22DD-F9BD-7317-9548-0707B8BBACF5}"/>
              </a:ext>
            </a:extLst>
          </p:cNvPr>
          <p:cNvSpPr txBox="1"/>
          <p:nvPr/>
        </p:nvSpPr>
        <p:spPr>
          <a:xfrm>
            <a:off x="7981853" y="9073308"/>
            <a:ext cx="232429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07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17C0F3D2-4504-12C9-4995-460A171F7C84}"/>
              </a:ext>
            </a:extLst>
          </p:cNvPr>
          <p:cNvSpPr txBox="1"/>
          <p:nvPr/>
        </p:nvSpPr>
        <p:spPr>
          <a:xfrm>
            <a:off x="7620000" y="1387614"/>
            <a:ext cx="7960082" cy="1725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80"/>
              </a:lnSpc>
            </a:pPr>
            <a:r>
              <a:rPr sz="5460">
                <a:solidFill>
                  <a:srgbClr val="FFFFFF"/>
                </a:solidFill>
                <a:latin typeface="HK Modular"/>
              </a:rPr>
              <a:t>Addressing Concerns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1B52B09-9101-4BBA-B8CC-3505737587C3}"/>
              </a:ext>
            </a:extLst>
          </p:cNvPr>
          <p:cNvSpPr txBox="1"/>
          <p:nvPr/>
        </p:nvSpPr>
        <p:spPr>
          <a:xfrm>
            <a:off x="8526280" y="4109210"/>
            <a:ext cx="944422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sz="2777">
                <a:solidFill>
                  <a:srgbClr val="FFFFFF"/>
                </a:solidFill>
                <a:latin typeface="Raleway Light"/>
              </a:rPr>
              <a:t>Education and Training
Fairness and Transparency</a:t>
            </a:r>
          </a:p>
        </p:txBody>
      </p:sp>
    </p:spTree>
    <p:extLst>
      <p:ext uri="{BB962C8B-B14F-4D97-AF65-F5344CB8AC3E}">
        <p14:creationId xmlns:p14="http://schemas.microsoft.com/office/powerpoint/2010/main" val="3334771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6071" y="1028700"/>
            <a:ext cx="551414" cy="518330"/>
          </a:xfrm>
          <a:custGeom>
            <a:avLst/>
            <a:gdLst/>
            <a:ahLst/>
            <a:cxnLst/>
            <a:rect l="l" t="t" r="r" b="b"/>
            <a:pathLst>
              <a:path w="551414" h="518330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16419691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5580083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776071" y="9014517"/>
            <a:ext cx="2728988" cy="487567"/>
          </a:xfrm>
          <a:custGeom>
            <a:avLst/>
            <a:gdLst/>
            <a:ahLst/>
            <a:cxnLst/>
            <a:rect l="l" t="t" r="r" b="b"/>
            <a:pathLst>
              <a:path w="2728988" h="487567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2804396" y="9014517"/>
            <a:ext cx="4454904" cy="406385"/>
          </a:xfrm>
          <a:custGeom>
            <a:avLst/>
            <a:gdLst/>
            <a:ahLst/>
            <a:cxnLst/>
            <a:rect l="l" t="t" r="r" b="b"/>
            <a:pathLst>
              <a:path w="4454904" h="406385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8" name="TextBox 8"/>
          <p:cNvSpPr txBox="1"/>
          <p:nvPr/>
        </p:nvSpPr>
        <p:spPr>
          <a:xfrm>
            <a:off x="13458263" y="9073308"/>
            <a:ext cx="3147170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AI_ML_007 (Aryan)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81853" y="9073308"/>
            <a:ext cx="232429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08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29687" y="1434637"/>
            <a:ext cx="12786513" cy="803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80"/>
              </a:lnSpc>
            </a:pPr>
            <a:r>
              <a:rPr sz="5460">
                <a:solidFill>
                  <a:srgbClr val="FFFFFF"/>
                </a:solidFill>
                <a:latin typeface="HK Modular"/>
              </a:rPr>
              <a:t>Responsible Development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29687" y="6431221"/>
            <a:ext cx="13890004" cy="1871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sz="2777">
                <a:solidFill>
                  <a:srgbClr val="FFFFFF"/>
                </a:solidFill>
                <a:latin typeface="Raleway Light"/>
              </a:rPr>
              <a:t>Encouraging developers to prioritize human values and ethics in their work will help create a more responsible AI ecosystem.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3946380" y="3739738"/>
            <a:ext cx="2441114" cy="2441114"/>
            <a:chOff x="0" y="0"/>
            <a:chExt cx="14840029" cy="14840029"/>
          </a:xfrm>
        </p:grpSpPr>
        <p:sp>
          <p:nvSpPr>
            <p:cNvPr id="13" name="Freeform 13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-24665" r="-24665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6670786" y="3830379"/>
            <a:ext cx="2441114" cy="2441114"/>
            <a:chOff x="0" y="0"/>
            <a:chExt cx="14840029" cy="14840029"/>
          </a:xfrm>
        </p:grpSpPr>
        <p:sp>
          <p:nvSpPr>
            <p:cNvPr id="17" name="Freeform 17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1"/>
              <a:stretch>
                <a:fillRect l="-24712" r="-24712"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528500" y="3922943"/>
            <a:ext cx="2441114" cy="2441114"/>
            <a:chOff x="0" y="0"/>
            <a:chExt cx="14840029" cy="14840029"/>
          </a:xfrm>
        </p:grpSpPr>
        <p:sp>
          <p:nvSpPr>
            <p:cNvPr id="21" name="Freeform 21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2"/>
              <a:stretch>
                <a:fillRect l="-24712" r="-24712"/>
              </a:stretch>
            </a:blip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2536197" y="3832666"/>
            <a:ext cx="2441114" cy="2441114"/>
            <a:chOff x="0" y="0"/>
            <a:chExt cx="14840029" cy="14840029"/>
          </a:xfrm>
        </p:grpSpPr>
        <p:sp>
          <p:nvSpPr>
            <p:cNvPr id="25" name="Freeform 2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3"/>
              <a:stretch>
                <a:fillRect l="-24712" r="-24712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6071" y="1028700"/>
            <a:ext cx="551414" cy="518330"/>
          </a:xfrm>
          <a:custGeom>
            <a:avLst/>
            <a:gdLst/>
            <a:ahLst/>
            <a:cxnLst/>
            <a:rect l="l" t="t" r="r" b="b"/>
            <a:pathLst>
              <a:path w="551414" h="518330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16419691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5580083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776071" y="9014517"/>
            <a:ext cx="2728988" cy="487567"/>
          </a:xfrm>
          <a:custGeom>
            <a:avLst/>
            <a:gdLst/>
            <a:ahLst/>
            <a:cxnLst/>
            <a:rect l="l" t="t" r="r" b="b"/>
            <a:pathLst>
              <a:path w="2728988" h="487567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2804396" y="9014517"/>
            <a:ext cx="4454904" cy="406385"/>
          </a:xfrm>
          <a:custGeom>
            <a:avLst/>
            <a:gdLst/>
            <a:ahLst/>
            <a:cxnLst/>
            <a:rect l="l" t="t" r="r" b="b"/>
            <a:pathLst>
              <a:path w="4454904" h="406385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7" name="Freeform 7"/>
          <p:cNvSpPr/>
          <p:nvPr/>
        </p:nvSpPr>
        <p:spPr>
          <a:xfrm>
            <a:off x="13006462" y="2345931"/>
            <a:ext cx="3598971" cy="5754169"/>
          </a:xfrm>
          <a:custGeom>
            <a:avLst/>
            <a:gdLst/>
            <a:ahLst/>
            <a:cxnLst/>
            <a:rect l="l" t="t" r="r" b="b"/>
            <a:pathLst>
              <a:path w="3598971" h="5754169">
                <a:moveTo>
                  <a:pt x="0" y="0"/>
                </a:moveTo>
                <a:lnTo>
                  <a:pt x="3598971" y="0"/>
                </a:lnTo>
                <a:lnTo>
                  <a:pt x="3598971" y="5754169"/>
                </a:lnTo>
                <a:lnTo>
                  <a:pt x="0" y="57541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9" name="TextBox 9"/>
          <p:cNvSpPr txBox="1"/>
          <p:nvPr/>
        </p:nvSpPr>
        <p:spPr>
          <a:xfrm>
            <a:off x="13458263" y="9073308"/>
            <a:ext cx="3147170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AI_ML_007 (Aryan)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81853" y="9073308"/>
            <a:ext cx="232429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09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76071" y="2159387"/>
            <a:ext cx="8134270" cy="173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80"/>
              </a:lnSpc>
            </a:pPr>
            <a:r>
              <a:rPr sz="5460">
                <a:solidFill>
                  <a:srgbClr val="FFFFFF"/>
                </a:solidFill>
                <a:latin typeface="HK Modular"/>
              </a:rPr>
              <a:t>Conclusion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76071" y="5179339"/>
            <a:ext cx="10422130" cy="2985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sz="2777">
                <a:solidFill>
                  <a:srgbClr val="FFFFFF"/>
                </a:solidFill>
                <a:latin typeface="Raleway Light"/>
              </a:rPr>
              <a:t>As we continue on this journey into the world of AI, it's crucial that you understand not only its capabilities but also its limitations and potential risks.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873687" y="3291828"/>
            <a:ext cx="3965809" cy="3965809"/>
            <a:chOff x="0" y="0"/>
            <a:chExt cx="14840029" cy="14840029"/>
          </a:xfrm>
        </p:grpSpPr>
        <p:sp>
          <p:nvSpPr>
            <p:cNvPr id="14" name="Freeform 1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2"/>
              <a:stretch>
                <a:fillRect l="-38492" r="-38492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679</Words>
  <Application>Microsoft Office PowerPoint</Application>
  <PresentationFormat>Custom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Raleway Light</vt:lpstr>
      <vt:lpstr>HK Modular</vt:lpstr>
      <vt:lpstr>Gruppo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Blue Modern Future Technology Presentation</dc:title>
  <cp:lastModifiedBy>Aryan Kumar</cp:lastModifiedBy>
  <cp:revision>11</cp:revision>
  <dcterms:created xsi:type="dcterms:W3CDTF">2006-08-16T00:00:00Z</dcterms:created>
  <dcterms:modified xsi:type="dcterms:W3CDTF">2025-06-27T12:16:47Z</dcterms:modified>
  <dc:identifier>DAGqfb4PcXE</dc:identifier>
</cp:coreProperties>
</file>